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30"/>
  </p:notesMasterIdLst>
  <p:sldIdLst>
    <p:sldId id="256" r:id="rId2"/>
    <p:sldId id="257" r:id="rId3"/>
    <p:sldId id="280" r:id="rId4"/>
    <p:sldId id="258" r:id="rId5"/>
    <p:sldId id="281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82" r:id="rId17"/>
    <p:sldId id="269" r:id="rId18"/>
    <p:sldId id="270" r:id="rId19"/>
    <p:sldId id="271" r:id="rId20"/>
    <p:sldId id="276" r:id="rId21"/>
    <p:sldId id="273" r:id="rId22"/>
    <p:sldId id="279" r:id="rId23"/>
    <p:sldId id="277" r:id="rId24"/>
    <p:sldId id="278" r:id="rId25"/>
    <p:sldId id="283" r:id="rId26"/>
    <p:sldId id="284" r:id="rId27"/>
    <p:sldId id="285" r:id="rId28"/>
    <p:sldId id="286" r:id="rId2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892" autoAdjust="0"/>
  </p:normalViewPr>
  <p:slideViewPr>
    <p:cSldViewPr>
      <p:cViewPr varScale="1">
        <p:scale>
          <a:sx n="60" d="100"/>
          <a:sy n="60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FB4159-5AC7-41BA-8EF3-C7B8877A8A2B}" type="datetimeFigureOut">
              <a:rPr lang="pt-BR" smtClean="0"/>
              <a:pPr/>
              <a:t>15/09/2011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1D541-9C04-4E58-B855-EC9CB19FF4A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E1D541-9C04-4E58-B855-EC9CB19FF4A8}" type="slidenum">
              <a:rPr lang="pt-BR" smtClean="0"/>
              <a:pPr/>
              <a:t>25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D11F17-52B8-4D12-BAD5-7AA9F24D78F3}" type="datetimeFigureOut">
              <a:rPr lang="pt-BR" smtClean="0"/>
              <a:pPr/>
              <a:t>15/09/2011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B04FBE-377E-49A6-A909-0AD7918F1B1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2" name="Retângulo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tângulo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tângulo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tângulo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tângulo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56" name="Retângulo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tângulo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tângulo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tângulo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D11F17-52B8-4D12-BAD5-7AA9F24D78F3}" type="datetimeFigureOut">
              <a:rPr lang="pt-BR" smtClean="0"/>
              <a:pPr/>
              <a:t>15/09/2011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B04FBE-377E-49A6-A909-0AD7918F1B1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D11F17-52B8-4D12-BAD5-7AA9F24D78F3}" type="datetimeFigureOut">
              <a:rPr lang="pt-BR" smtClean="0"/>
              <a:pPr/>
              <a:t>15/09/2011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B04FBE-377E-49A6-A909-0AD7918F1B1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D11F17-52B8-4D12-BAD5-7AA9F24D78F3}" type="datetimeFigureOut">
              <a:rPr lang="pt-BR" smtClean="0"/>
              <a:pPr/>
              <a:t>15/09/2011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B04FBE-377E-49A6-A909-0AD7918F1B1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a liv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a liv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a liv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a liv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a liv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a liv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a liv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a liv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a liv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a liv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a liv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a liv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a liv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a liv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a liv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D11F17-52B8-4D12-BAD5-7AA9F24D78F3}" type="datetimeFigureOut">
              <a:rPr lang="pt-BR" smtClean="0"/>
              <a:pPr/>
              <a:t>15/09/2011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B04FBE-377E-49A6-A909-0AD7918F1B1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tângulo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tângulo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tângulo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D11F17-52B8-4D12-BAD5-7AA9F24D78F3}" type="datetimeFigureOut">
              <a:rPr lang="pt-BR" smtClean="0"/>
              <a:pPr/>
              <a:t>15/09/2011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B04FBE-377E-49A6-A909-0AD7918F1B1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D11F17-52B8-4D12-BAD5-7AA9F24D78F3}" type="datetimeFigureOut">
              <a:rPr lang="pt-BR" smtClean="0"/>
              <a:pPr/>
              <a:t>15/09/2011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B04FBE-377E-49A6-A909-0AD7918F1B1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tângulo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tângulo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tângulo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tângulo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tângulo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tângulo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tângulo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D11F17-52B8-4D12-BAD5-7AA9F24D78F3}" type="datetimeFigureOut">
              <a:rPr lang="pt-BR" smtClean="0"/>
              <a:pPr/>
              <a:t>15/09/2011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B04FBE-377E-49A6-A909-0AD7918F1B1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D11F17-52B8-4D12-BAD5-7AA9F24D78F3}" type="datetimeFigureOut">
              <a:rPr lang="pt-BR" smtClean="0"/>
              <a:pPr/>
              <a:t>15/09/2011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B04FBE-377E-49A6-A909-0AD7918F1B1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D11F17-52B8-4D12-BAD5-7AA9F24D78F3}" type="datetimeFigureOut">
              <a:rPr lang="pt-BR" smtClean="0"/>
              <a:pPr/>
              <a:t>15/09/2011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B04FBE-377E-49A6-A909-0AD7918F1B1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ector reto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upo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ector reto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to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to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grpSp>
        <p:nvGrpSpPr>
          <p:cNvPr id="14" name="Grupo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ector reto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to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to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o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ector reto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6D11F17-52B8-4D12-BAD5-7AA9F24D78F3}" type="datetimeFigureOut">
              <a:rPr lang="pt-BR" smtClean="0"/>
              <a:pPr/>
              <a:t>15/09/2011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1B04FBE-377E-49A6-A909-0AD7918F1B1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tângulo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tângulo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tângulo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tângulo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6D11F17-52B8-4D12-BAD5-7AA9F24D78F3}" type="datetimeFigureOut">
              <a:rPr lang="pt-BR" smtClean="0"/>
              <a:pPr/>
              <a:t>15/09/2011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1B04FBE-377E-49A6-A909-0AD7918F1B1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file:///G:\MINI%20CURSO%20GFIP\ResumoGfip.srv?evt=3&amp;idrem=229571535&amp;csrec=115&amp;csstatus=1&amp;csfpas=515&amp;idchecksum=LOiN9PZ9FFz0000&amp;idchecksumdv=1&amp;nuversaotab=84025" TargetMode="External"/><Relationship Id="rId3" Type="http://schemas.openxmlformats.org/officeDocument/2006/relationships/hyperlink" Target="file:///G:\MINI%20CURSO%20GFIP\ResumoGfip.srv?evt=3&amp;idrem=195901683&amp;csrec=115&amp;csstatus=6&amp;csfpas=515&amp;idchecksum=Nd3iVZy6z3j0000&amp;idchecksumdv=3&amp;nuversaotab=84022" TargetMode="External"/><Relationship Id="rId7" Type="http://schemas.openxmlformats.org/officeDocument/2006/relationships/hyperlink" Target="file:///G:\MINI%20CURSO%20GFIP\ResumoGfip.srv?evt=3&amp;idrem=229565177&amp;csrec=115&amp;csstatus=5&amp;csfpas=566&amp;idchecksum=Id5KDhVjRei0000&amp;idchecksumdv=0&amp;nuversaotab=84025" TargetMode="External"/><Relationship Id="rId2" Type="http://schemas.openxmlformats.org/officeDocument/2006/relationships/hyperlink" Target="file:///G:\MINI%20CURSO%20GFIP\ResumoGfip.srv?evt=3&amp;idrem=138626188&amp;csrec=115&amp;csstatus=5&amp;csfpas=566&amp;idchecksum=FOdb3kEcdA50000&amp;idchecksumdv=8&amp;nuversaotab=8402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G:\MINI%20CURSO%20GFIP\ResumoGfip.srv?evt=3&amp;idrem=216946974&amp;csrec=115&amp;csstatus=7&amp;csfpas=515&amp;idchecksum=NbviiBwL14b0000&amp;idchecksumdv=4&amp;nuversaotab=84022" TargetMode="External"/><Relationship Id="rId5" Type="http://schemas.openxmlformats.org/officeDocument/2006/relationships/hyperlink" Target="file:///G:\MINI%20CURSO%20GFIP\ResumoGfip.srv?evt=3&amp;idrem=203251028&amp;csrec=115&amp;csstatus=6&amp;csfpas=515&amp;idchecksum=HW8P2vpAy8L0000&amp;idchecksumdv=0&amp;nuversaotab=84022" TargetMode="External"/><Relationship Id="rId4" Type="http://schemas.openxmlformats.org/officeDocument/2006/relationships/hyperlink" Target="file:///G:\MINI%20CURSO%20GFIP\ResumoGfip.srv?evt=3&amp;idrem=195901683&amp;csrec=115&amp;csstatus=4&amp;csfpas=515&amp;idchecksum=Nd3iVZy6z3j0000&amp;idchecksumdv=3&amp;nuversaotab=84022" TargetMode="External"/><Relationship Id="rId9" Type="http://schemas.openxmlformats.org/officeDocument/2006/relationships/hyperlink" Target="file:///G:\MINI%20CURSO%20GFIP\ResumoGfip.srv?evt=3&amp;idrem=258667500&amp;csrec=115&amp;csstatus=1&amp;csfpas=566&amp;idchecksum=C4bYTjdgf990000&amp;idchecksumdv=2&amp;nuversaotab=84028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772400" cy="1828800"/>
          </a:xfrm>
        </p:spPr>
        <p:txBody>
          <a:bodyPr>
            <a:normAutofit/>
          </a:bodyPr>
          <a:lstStyle/>
          <a:p>
            <a:r>
              <a:rPr lang="pt-BR" sz="2400" dirty="0" smtClean="0">
                <a:solidFill>
                  <a:srgbClr val="FFFF00"/>
                </a:solidFill>
              </a:rPr>
              <a:t>UNIVERSIDADE ESTADUL VALE DO ACARAÚ</a:t>
            </a:r>
            <a:br>
              <a:rPr lang="pt-BR" sz="2400" dirty="0" smtClean="0">
                <a:solidFill>
                  <a:srgbClr val="FFFF00"/>
                </a:solidFill>
              </a:rPr>
            </a:br>
            <a:r>
              <a:rPr lang="pt-BR" sz="2400" dirty="0" smtClean="0">
                <a:solidFill>
                  <a:srgbClr val="FFFF00"/>
                </a:solidFill>
              </a:rPr>
              <a:t>CURSO DE CIÊNCIAS CONTÁBEIS</a:t>
            </a:r>
            <a:endParaRPr lang="pt-BR" sz="2400" dirty="0">
              <a:solidFill>
                <a:srgbClr val="FFFF00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85786" y="2786058"/>
            <a:ext cx="7772400" cy="3643338"/>
          </a:xfrm>
        </p:spPr>
        <p:txBody>
          <a:bodyPr>
            <a:normAutofit/>
          </a:bodyPr>
          <a:lstStyle/>
          <a:p>
            <a:r>
              <a:rPr lang="pt-BR" sz="4000" b="1" dirty="0" smtClean="0"/>
              <a:t>Noções </a:t>
            </a:r>
            <a:r>
              <a:rPr lang="pt-BR" sz="4000" b="1" dirty="0" smtClean="0"/>
              <a:t>básicas de </a:t>
            </a:r>
            <a:r>
              <a:rPr lang="pt-BR" sz="4000" b="1" dirty="0" smtClean="0"/>
              <a:t>GFIP/SEFIP</a:t>
            </a:r>
          </a:p>
          <a:p>
            <a:endParaRPr lang="pt-BR" sz="4000" b="1" dirty="0" smtClean="0"/>
          </a:p>
          <a:p>
            <a:endParaRPr lang="pt-BR" sz="4000" b="1" dirty="0" smtClean="0"/>
          </a:p>
          <a:p>
            <a:endParaRPr lang="pt-BR" sz="4000" b="1" dirty="0" smtClean="0"/>
          </a:p>
          <a:p>
            <a:pPr algn="ctr"/>
            <a:r>
              <a:rPr lang="pt-BR" sz="2200" b="1" dirty="0" smtClean="0"/>
              <a:t>José Osmar Dourado de Aragão</a:t>
            </a:r>
          </a:p>
          <a:p>
            <a:pPr algn="ctr"/>
            <a:r>
              <a:rPr lang="pt-BR" sz="2200" b="1" dirty="0" smtClean="0"/>
              <a:t>2011</a:t>
            </a:r>
            <a:endParaRPr lang="pt-BR" sz="4000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ocorre o envio?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FF00"/>
                </a:solidFill>
              </a:rPr>
              <a:t>O SEFIP gera o arquivo NRA.SFP, que contém as informações destinadas ao FGTS, à Previdência Social e à RFB; ou seja, é o arquivo que contém as informações da GFIP. Este arquivo deve ser transmitido pela Internet, via Conectividade Social, aplicativo disponível no site da CAIXA, www.caixa.gov.br, em Downloads/FGTS/Conectividade Social.</a:t>
            </a:r>
            <a:endParaRPr lang="pt-BR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i="1" dirty="0"/>
          </a:p>
        </p:txBody>
      </p:sp>
      <p:sp>
        <p:nvSpPr>
          <p:cNvPr id="4" name="Texto explicativo em seta para a direita 3"/>
          <p:cNvSpPr/>
          <p:nvPr/>
        </p:nvSpPr>
        <p:spPr>
          <a:xfrm>
            <a:off x="1071538" y="1857364"/>
            <a:ext cx="3714776" cy="135732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rgbClr val="FF0000"/>
                </a:solidFill>
              </a:rPr>
              <a:t>O SEFIP gera o arquivo  NRA.SFP</a:t>
            </a:r>
            <a:endParaRPr lang="pt-BR" sz="2400" b="1" dirty="0">
              <a:solidFill>
                <a:srgbClr val="FF0000"/>
              </a:solidFill>
            </a:endParaRPr>
          </a:p>
        </p:txBody>
      </p:sp>
      <p:sp>
        <p:nvSpPr>
          <p:cNvPr id="5" name="Retângulo de cantos arredondados 4"/>
          <p:cNvSpPr/>
          <p:nvPr/>
        </p:nvSpPr>
        <p:spPr>
          <a:xfrm>
            <a:off x="4929190" y="1857364"/>
            <a:ext cx="3571900" cy="1500198"/>
          </a:xfrm>
          <a:prstGeom prst="roundRect">
            <a:avLst/>
          </a:prstGeom>
          <a:gradFill>
            <a:gsLst>
              <a:gs pos="4800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 smtClean="0">
                <a:solidFill>
                  <a:srgbClr val="FF0000"/>
                </a:solidFill>
              </a:rPr>
              <a:t>CONECTIVIDADE SOCIAL</a:t>
            </a:r>
            <a:endParaRPr lang="pt-BR" sz="3200" b="1" dirty="0">
              <a:solidFill>
                <a:srgbClr val="FF0000"/>
              </a:solidFill>
            </a:endParaRPr>
          </a:p>
        </p:txBody>
      </p:sp>
      <p:sp>
        <p:nvSpPr>
          <p:cNvPr id="7" name="Quadro 6"/>
          <p:cNvSpPr/>
          <p:nvPr/>
        </p:nvSpPr>
        <p:spPr>
          <a:xfrm>
            <a:off x="1000100" y="4643446"/>
            <a:ext cx="2357454" cy="142876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8" name="Quadro 7"/>
          <p:cNvSpPr/>
          <p:nvPr/>
        </p:nvSpPr>
        <p:spPr>
          <a:xfrm>
            <a:off x="3714744" y="4643446"/>
            <a:ext cx="2143140" cy="142876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9" name="Quadro 8"/>
          <p:cNvSpPr/>
          <p:nvPr/>
        </p:nvSpPr>
        <p:spPr>
          <a:xfrm>
            <a:off x="6215074" y="4643446"/>
            <a:ext cx="2286016" cy="142876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1571604" y="4929198"/>
            <a:ext cx="12747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800" b="1" dirty="0" smtClean="0">
                <a:solidFill>
                  <a:srgbClr val="FF0000"/>
                </a:solidFill>
              </a:rPr>
              <a:t>RFB</a:t>
            </a:r>
            <a:endParaRPr lang="pt-BR" sz="4800" b="1" dirty="0">
              <a:solidFill>
                <a:srgbClr val="FF000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3786183" y="5007130"/>
            <a:ext cx="1857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rgbClr val="FF0000"/>
                </a:solidFill>
              </a:rPr>
              <a:t>PREVIDÊNCIA SOCIAL</a:t>
            </a:r>
            <a:endParaRPr lang="pt-BR" sz="2000" b="1" dirty="0">
              <a:solidFill>
                <a:srgbClr val="FF0000"/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6500826" y="5007130"/>
            <a:ext cx="16241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000" b="1" dirty="0">
                <a:solidFill>
                  <a:srgbClr val="FF0000"/>
                </a:solidFill>
              </a:rPr>
              <a:t>C</a:t>
            </a:r>
            <a:r>
              <a:rPr lang="pt-BR" sz="4000" b="1" dirty="0" smtClean="0">
                <a:solidFill>
                  <a:srgbClr val="FF0000"/>
                </a:solidFill>
              </a:rPr>
              <a:t>AIXA</a:t>
            </a:r>
            <a:endParaRPr lang="pt-BR" sz="4000" b="1" dirty="0">
              <a:solidFill>
                <a:srgbClr val="FF0000"/>
              </a:solidFill>
            </a:endParaRPr>
          </a:p>
        </p:txBody>
      </p:sp>
      <p:sp>
        <p:nvSpPr>
          <p:cNvPr id="14" name="Seta dobrada para cima 13"/>
          <p:cNvSpPr/>
          <p:nvPr/>
        </p:nvSpPr>
        <p:spPr>
          <a:xfrm rot="10800000">
            <a:off x="1928793" y="3500438"/>
            <a:ext cx="5000660" cy="928694"/>
          </a:xfrm>
          <a:prstGeom prst="bent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Seta dobrada para cima 14"/>
          <p:cNvSpPr/>
          <p:nvPr/>
        </p:nvSpPr>
        <p:spPr>
          <a:xfrm rot="10800000">
            <a:off x="4357686" y="3857628"/>
            <a:ext cx="2571768" cy="642942"/>
          </a:xfrm>
          <a:prstGeom prst="bent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Seta para baixo 15"/>
          <p:cNvSpPr/>
          <p:nvPr/>
        </p:nvSpPr>
        <p:spPr>
          <a:xfrm>
            <a:off x="6786578" y="3429000"/>
            <a:ext cx="428628" cy="1143008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5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500"/>
                            </p:stCondLst>
                            <p:childTnLst>
                              <p:par>
                                <p:cTn id="5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1" grpId="0"/>
      <p:bldP spid="12" grpId="0"/>
      <p:bldP spid="13" grpId="0"/>
      <p:bldP spid="14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GFIP sem movimento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t-BR" dirty="0" smtClean="0">
                <a:solidFill>
                  <a:srgbClr val="FFFF00"/>
                </a:solidFill>
              </a:rPr>
              <a:t>Inexistindo recolhimento ao FGTS e informações à Previdência Social e à RFB, o contribuinte deve enviar uma GFIP com indicativo de ausência de fato gerador (sem movimento) para a primeira competência da ausência de informações, dispensando-se o envio para as competências </a:t>
            </a:r>
            <a:r>
              <a:rPr lang="pt-BR" dirty="0" err="1" smtClean="0">
                <a:solidFill>
                  <a:srgbClr val="FFFF00"/>
                </a:solidFill>
              </a:rPr>
              <a:t>subsequentes</a:t>
            </a:r>
            <a:r>
              <a:rPr lang="pt-BR" dirty="0" smtClean="0">
                <a:solidFill>
                  <a:srgbClr val="FFFF00"/>
                </a:solidFill>
              </a:rPr>
              <a:t> até a ocorrência de fatos determinantes de recolhimento ao FGTS e/ou fato gerador de contribuição previdenciária.</a:t>
            </a:r>
            <a:endParaRPr lang="pt-BR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Comprovam a entrega da GFIP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FF00"/>
                </a:solidFill>
              </a:rPr>
              <a:t>Protocolo de Envio de Arquivos, emitido pelo Conectividade Social;</a:t>
            </a:r>
          </a:p>
          <a:p>
            <a:r>
              <a:rPr lang="pt-BR" dirty="0" smtClean="0">
                <a:solidFill>
                  <a:srgbClr val="FFFF00"/>
                </a:solidFill>
              </a:rPr>
              <a:t>Comprovante de Declaração à Previdência</a:t>
            </a:r>
          </a:p>
          <a:p>
            <a:r>
              <a:rPr lang="pt-BR" dirty="0" smtClean="0">
                <a:solidFill>
                  <a:srgbClr val="FFFF00"/>
                </a:solidFill>
              </a:rPr>
              <a:t>Comprovante/Protocolo de Solicitação de Exclusão.</a:t>
            </a:r>
          </a:p>
          <a:p>
            <a:pPr>
              <a:buNone/>
            </a:pPr>
            <a:r>
              <a:rPr lang="pt-BR" b="1" i="1" dirty="0" smtClean="0">
                <a:solidFill>
                  <a:srgbClr val="FF0000"/>
                </a:solidFill>
              </a:rPr>
              <a:t>Todavia, quando solicitada a apresentação da GFIP pelos órgãos requisitantes, devem ser apresentados os documentos que compõem toda a GFIP</a:t>
            </a:r>
            <a:endParaRPr lang="pt-BR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1472" y="512064"/>
            <a:ext cx="8358246" cy="914400"/>
          </a:xfrm>
        </p:spPr>
        <p:txBody>
          <a:bodyPr/>
          <a:lstStyle/>
          <a:p>
            <a:r>
              <a:rPr lang="pt-BR" sz="3300" dirty="0" smtClean="0"/>
              <a:t>Mais de uma GFIP na mesma competência</a:t>
            </a:r>
            <a:endParaRPr lang="pt-BR" sz="33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928662" y="2000240"/>
            <a:ext cx="7772400" cy="4572000"/>
          </a:xfrm>
        </p:spPr>
        <p:txBody>
          <a:bodyPr>
            <a:normAutofit/>
          </a:bodyPr>
          <a:lstStyle/>
          <a:p>
            <a:pPr algn="just"/>
            <a:r>
              <a:rPr lang="pt-BR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É possível haver mais de uma GFIP válida na mesma competência, para o contribuinte, desde que sejam diferentes os códigos de recolhimento ou FPAS ou CNPJ/CEI do tomador de serviço, ou seja, desde que sejam chaves diferentes.</a:t>
            </a:r>
            <a:endParaRPr lang="pt-BR" sz="3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Chave de uma GFIP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Para que uma GFIP possa conviver com outra na mesma competência foi criada a figura da CHAVE  para GFIP, deste modo em algumas situações  poderemos ter informações, na mesma competência, de fatos geradores diferentes. </a:t>
            </a:r>
            <a:endParaRPr lang="pt-BR" sz="3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0034" y="214290"/>
            <a:ext cx="8186766" cy="614127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pt-BR" dirty="0" smtClean="0">
                <a:solidFill>
                  <a:srgbClr val="FFFF00"/>
                </a:solidFill>
              </a:rPr>
              <a:t>Chave de uma SEFIP</a:t>
            </a:r>
          </a:p>
          <a:p>
            <a:pPr algn="just"/>
            <a:r>
              <a:rPr lang="pt-BR" dirty="0" smtClean="0">
                <a:solidFill>
                  <a:srgbClr val="FFFF00"/>
                </a:solidFill>
              </a:rPr>
              <a:t>A chave de uma GFIP/SEFIP tem utilização fundamental para a Previdência Social. Chave de uma GFIP/SEFIP são os dados básicos que a identificam. A chave é composta, em regra, pelos seguintes dados: </a:t>
            </a:r>
          </a:p>
          <a:p>
            <a:pPr algn="just"/>
            <a:r>
              <a:rPr lang="pt-BR" dirty="0" smtClean="0">
                <a:solidFill>
                  <a:srgbClr val="FFFF00"/>
                </a:solidFill>
              </a:rPr>
              <a:t>→ </a:t>
            </a:r>
            <a:r>
              <a:rPr lang="pt-BR" b="1" i="1" dirty="0" smtClean="0">
                <a:solidFill>
                  <a:srgbClr val="FFFF00"/>
                </a:solidFill>
              </a:rPr>
              <a:t>CNPJ/CEI do empregador/contribuinte – competência – código de recolhimento – FPAS.</a:t>
            </a:r>
            <a:endParaRPr lang="pt-BR" dirty="0" smtClean="0">
              <a:solidFill>
                <a:srgbClr val="FFFF00"/>
              </a:solidFill>
            </a:endParaRPr>
          </a:p>
          <a:p>
            <a:pPr algn="just"/>
            <a:r>
              <a:rPr lang="pt-BR" dirty="0" smtClean="0">
                <a:solidFill>
                  <a:srgbClr val="FFFF00"/>
                </a:solidFill>
              </a:rPr>
              <a:t>Para a Previdência, deve haver apenas uma GFIP/SEFIP para cada chave. </a:t>
            </a:r>
          </a:p>
          <a:p>
            <a:pPr algn="just"/>
            <a:r>
              <a:rPr lang="pt-BR" dirty="0" smtClean="0">
                <a:solidFill>
                  <a:srgbClr val="FFFF00"/>
                </a:solidFill>
              </a:rPr>
              <a:t>Havendo a transmissão de mais de uma GFIP/SEFIP para o mesmo empregador/contribuinte, competência, código de recolhimento e FPAS (mesma chave), a GFIP/SEFIP transmitida posteriormente é considerada como retificadora para a Previdência Social, substituindo a GFIP/SEFIP transmitida anteriormente, ou é considerada uma duplicidade, dependendo do número de controle.</a:t>
            </a:r>
          </a:p>
          <a:p>
            <a:pPr algn="just"/>
            <a:endParaRPr lang="pt-BR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72560" cy="914400"/>
          </a:xfrm>
        </p:spPr>
        <p:txBody>
          <a:bodyPr/>
          <a:lstStyle/>
          <a:p>
            <a:pPr algn="ctr"/>
            <a:r>
              <a:rPr lang="pt-BR" sz="3200" dirty="0" smtClean="0"/>
              <a:t>Mais de uma GFIP na mesma competência, formação da CHAVE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500034" y="1785926"/>
          <a:ext cx="8429684" cy="483689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bg1"/>
                  </a:outerShdw>
                </a:effectLst>
                <a:tableStyleId>{5C22544A-7EE6-4342-B048-85BDC9FD1C3A}</a:tableStyleId>
              </a:tblPr>
              <a:tblGrid>
                <a:gridCol w="1410095"/>
                <a:gridCol w="2804747"/>
                <a:gridCol w="2107421"/>
                <a:gridCol w="2107421"/>
              </a:tblGrid>
              <a:tr h="647356">
                <a:tc gridSpan="4"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CHAVE POR CÓDIGO DE RECOLHIMENTO</a:t>
                      </a:r>
                      <a:endParaRPr lang="pt-BR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656347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COD. REC.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115, 150,</a:t>
                      </a:r>
                      <a:r>
                        <a:rPr lang="pt-BR" sz="1600" baseline="0" dirty="0" smtClean="0">
                          <a:latin typeface="Arial" pitchFamily="34" charset="0"/>
                          <a:cs typeface="Arial" pitchFamily="34" charset="0"/>
                        </a:rPr>
                        <a:t> 155 , 211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130, 135, 608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650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656347">
                <a:tc rowSpan="5">
                  <a:txBody>
                    <a:bodyPr/>
                    <a:lstStyle/>
                    <a:p>
                      <a:pPr algn="ctr"/>
                      <a:endParaRPr lang="pt-BR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pt-BR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pt-BR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pt-BR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pt-BR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pt-BR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CHAVE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CNPJ/CEI </a:t>
                      </a:r>
                      <a:r>
                        <a:rPr lang="pt-BR" sz="1600" baseline="0" dirty="0" smtClean="0">
                          <a:latin typeface="Arial" pitchFamily="34" charset="0"/>
                          <a:cs typeface="Arial" pitchFamily="34" charset="0"/>
                        </a:rPr>
                        <a:t> DO CONTRIBUINTE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CNPJ/CEI DO CONTRIBUINTE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CNPJ/CEI DO CONTRIBUINTE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56347">
                <a:tc vMerge="1">
                  <a:txBody>
                    <a:bodyPr/>
                    <a:lstStyle/>
                    <a:p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COMPETENCIA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CONPETÊNCIA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CONPETÊNCIA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41191">
                <a:tc vMerge="1">
                  <a:txBody>
                    <a:bodyPr/>
                    <a:lstStyle/>
                    <a:p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FPAS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FPAS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FPAS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56347">
                <a:tc vMerge="1">
                  <a:txBody>
                    <a:bodyPr/>
                    <a:lstStyle/>
                    <a:p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COD DE RECOLHIMENTO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COD DE RECOLHIMENTO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COD DE RECOLHIMENTO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56347">
                <a:tc vMerge="1">
                  <a:txBody>
                    <a:bodyPr/>
                    <a:lstStyle/>
                    <a:p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 ------------------------------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CNPJ/CEI</a:t>
                      </a:r>
                      <a:r>
                        <a:rPr lang="pt-BR" sz="1600" baseline="0" dirty="0" smtClean="0">
                          <a:latin typeface="Arial" pitchFamily="34" charset="0"/>
                          <a:cs typeface="Arial" pitchFamily="34" charset="0"/>
                        </a:rPr>
                        <a:t> DO TOMADOR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>
                          <a:latin typeface="Arial" pitchFamily="34" charset="0"/>
                          <a:cs typeface="Arial" pitchFamily="34" charset="0"/>
                        </a:rPr>
                        <a:t>NÚMERO DO PROCESSO/VARA</a:t>
                      </a:r>
                      <a:r>
                        <a:rPr lang="pt-BR" sz="1600" baseline="0" dirty="0" smtClean="0">
                          <a:latin typeface="Arial" pitchFamily="34" charset="0"/>
                          <a:cs typeface="Arial" pitchFamily="34" charset="0"/>
                        </a:rPr>
                        <a:t>/PERÍODO</a:t>
                      </a:r>
                      <a:endParaRPr lang="pt-B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7224" y="500042"/>
            <a:ext cx="7772400" cy="914400"/>
          </a:xfrm>
        </p:spPr>
        <p:txBody>
          <a:bodyPr/>
          <a:lstStyle/>
          <a:p>
            <a:pPr algn="ctr"/>
            <a:r>
              <a:rPr lang="pt-BR" dirty="0" smtClean="0"/>
              <a:t>Mais de uma GFP com a mesma chave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>
                <a:solidFill>
                  <a:srgbClr val="FFFF00"/>
                </a:solidFill>
              </a:rPr>
              <a:t>Quando mais de uma GFIP é apresentada, a segunda é considerada GFIP retificadora e dependendo do número de controle pode ser considerada GFIP em duplicidade.</a:t>
            </a:r>
          </a:p>
          <a:p>
            <a:pPr>
              <a:buNone/>
            </a:pPr>
            <a:r>
              <a:rPr lang="pt-BR" u="sng" dirty="0" smtClean="0">
                <a:solidFill>
                  <a:srgbClr val="FF0000"/>
                </a:solidFill>
              </a:rPr>
              <a:t>Número de controle:</a:t>
            </a:r>
          </a:p>
          <a:p>
            <a:pPr>
              <a:buNone/>
            </a:pPr>
            <a:r>
              <a:rPr lang="pt-BR" dirty="0" smtClean="0">
                <a:solidFill>
                  <a:srgbClr val="FF0000"/>
                </a:solidFill>
              </a:rPr>
              <a:t>O número de controle é um código que representa as informações contidas numa GFIP. Quando duas GFIP são exatamente iguais; ou seja, sem nenhuma alteração nas informações, os números de controle de cada GFIP são iguais. Qualquer diferença no conteúdo de duas GFIP resulta na geração de números de controle diferentes.</a:t>
            </a:r>
            <a:endParaRPr lang="pt-B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entágono 21"/>
          <p:cNvSpPr/>
          <p:nvPr/>
        </p:nvSpPr>
        <p:spPr>
          <a:xfrm flipH="1">
            <a:off x="6000760" y="2857496"/>
            <a:ext cx="3000396" cy="1000132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Mais de uma GFP com a mesma chave</a:t>
            </a:r>
            <a:endParaRPr lang="pt-BR" dirty="0"/>
          </a:p>
        </p:txBody>
      </p:sp>
      <p:sp>
        <p:nvSpPr>
          <p:cNvPr id="9" name="Retângulo de cantos arredondados 8"/>
          <p:cNvSpPr/>
          <p:nvPr/>
        </p:nvSpPr>
        <p:spPr>
          <a:xfrm>
            <a:off x="571472" y="2928934"/>
            <a:ext cx="2643206" cy="85725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de cantos arredondados 9"/>
          <p:cNvSpPr/>
          <p:nvPr/>
        </p:nvSpPr>
        <p:spPr>
          <a:xfrm>
            <a:off x="3428992" y="2928934"/>
            <a:ext cx="2643206" cy="8572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700" b="1" dirty="0" smtClean="0">
                <a:solidFill>
                  <a:srgbClr val="FF0000"/>
                </a:solidFill>
              </a:rPr>
              <a:t>SEGUNDA GFIP</a:t>
            </a:r>
            <a:endParaRPr lang="pt-BR" sz="2700" b="1" dirty="0">
              <a:solidFill>
                <a:srgbClr val="FF0000"/>
              </a:solidFill>
            </a:endParaRP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642910" y="4143380"/>
            <a:ext cx="5429288" cy="85725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</a:rPr>
              <a:t>MESMA CHAVE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2" name="Retângulo de cantos arredondados 11"/>
          <p:cNvSpPr/>
          <p:nvPr/>
        </p:nvSpPr>
        <p:spPr>
          <a:xfrm>
            <a:off x="642910" y="5429264"/>
            <a:ext cx="5429288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300" b="1" dirty="0" smtClean="0">
                <a:solidFill>
                  <a:srgbClr val="7030A0"/>
                </a:solidFill>
              </a:rPr>
              <a:t>NÚMEROS DE CONTROLE IDÊNCTICOS</a:t>
            </a:r>
            <a:endParaRPr lang="pt-BR" sz="2300" b="1" dirty="0">
              <a:solidFill>
                <a:srgbClr val="7030A0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642910" y="3071810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solidFill>
                  <a:schemeClr val="accent2"/>
                </a:solidFill>
              </a:rPr>
              <a:t>PRIMEIRA GFIP</a:t>
            </a:r>
            <a:endParaRPr lang="pt-BR" sz="2800" b="1" dirty="0">
              <a:solidFill>
                <a:schemeClr val="accent2"/>
              </a:solidFill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6246273" y="3071810"/>
            <a:ext cx="289772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DUPLICIDADE</a:t>
            </a:r>
            <a:endParaRPr lang="pt-BR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1" animBg="1"/>
      <p:bldP spid="9" grpId="0" animBg="1"/>
      <p:bldP spid="10" grpId="0" animBg="1"/>
      <p:bldP spid="11" grpId="0" animBg="1"/>
      <p:bldP spid="12" grpId="0" animBg="1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400" dirty="0" smtClean="0"/>
              <a:t>O que é GFIP?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3600" dirty="0" smtClean="0">
                <a:solidFill>
                  <a:srgbClr val="FFFF00"/>
                </a:solidFill>
              </a:rPr>
              <a:t>É a Guia de Recolhimento do FGTS e Informações à Previdência Social, compreendendo o conjunto de informações destinadas ao FGTS, à Previdência Social e à Receita Federal do Brasil.</a:t>
            </a:r>
            <a:endParaRPr lang="pt-BR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entágono 21"/>
          <p:cNvSpPr/>
          <p:nvPr/>
        </p:nvSpPr>
        <p:spPr>
          <a:xfrm flipH="1">
            <a:off x="6000760" y="2857496"/>
            <a:ext cx="3000396" cy="1000132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Mais de uma GFP com a mesma chave</a:t>
            </a:r>
            <a:endParaRPr lang="pt-BR" dirty="0"/>
          </a:p>
        </p:txBody>
      </p:sp>
      <p:sp>
        <p:nvSpPr>
          <p:cNvPr id="9" name="Retângulo de cantos arredondados 8"/>
          <p:cNvSpPr/>
          <p:nvPr/>
        </p:nvSpPr>
        <p:spPr>
          <a:xfrm>
            <a:off x="571472" y="2928934"/>
            <a:ext cx="2643206" cy="85725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de cantos arredondados 9"/>
          <p:cNvSpPr/>
          <p:nvPr/>
        </p:nvSpPr>
        <p:spPr>
          <a:xfrm>
            <a:off x="3428992" y="2928934"/>
            <a:ext cx="2643206" cy="8572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700" b="1" dirty="0" smtClean="0">
                <a:solidFill>
                  <a:srgbClr val="FF0000"/>
                </a:solidFill>
              </a:rPr>
              <a:t>SEGUNDA GFIP</a:t>
            </a:r>
            <a:endParaRPr lang="pt-BR" sz="2700" b="1" dirty="0">
              <a:solidFill>
                <a:srgbClr val="FF0000"/>
              </a:solidFill>
            </a:endParaRP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642910" y="4143380"/>
            <a:ext cx="5429288" cy="85725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 smtClean="0">
                <a:solidFill>
                  <a:schemeClr val="bg1"/>
                </a:solidFill>
              </a:rPr>
              <a:t>MESMA CHAVE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2" name="Retângulo de cantos arredondados 11"/>
          <p:cNvSpPr/>
          <p:nvPr/>
        </p:nvSpPr>
        <p:spPr>
          <a:xfrm>
            <a:off x="642910" y="5429264"/>
            <a:ext cx="5429288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300" b="1" dirty="0" smtClean="0">
                <a:solidFill>
                  <a:srgbClr val="7030A0"/>
                </a:solidFill>
              </a:rPr>
              <a:t>NÚMEROS DE CONTROLE DIFERENTES</a:t>
            </a:r>
            <a:endParaRPr lang="pt-BR" sz="2300" b="1" dirty="0">
              <a:solidFill>
                <a:srgbClr val="7030A0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642910" y="3071810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solidFill>
                  <a:schemeClr val="accent2"/>
                </a:solidFill>
              </a:rPr>
              <a:t>PRIMEIRA GFIP</a:t>
            </a:r>
            <a:endParaRPr lang="pt-BR" sz="2800" b="1" dirty="0">
              <a:solidFill>
                <a:schemeClr val="accent2"/>
              </a:solidFill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6246273" y="3120094"/>
            <a:ext cx="289772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RETIFICADORA</a:t>
            </a:r>
            <a:endParaRPr lang="pt-BR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9" grpId="0" animBg="1"/>
      <p:bldP spid="10" grpId="0" animBg="1"/>
      <p:bldP spid="11" grpId="0" animBg="1"/>
      <p:bldP spid="12" grpId="0" animBg="1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7224" y="571480"/>
            <a:ext cx="7772400" cy="914400"/>
          </a:xfrm>
        </p:spPr>
        <p:txBody>
          <a:bodyPr/>
          <a:lstStyle/>
          <a:p>
            <a:pPr algn="ctr"/>
            <a:r>
              <a:rPr lang="pt-BR" dirty="0" smtClean="0"/>
              <a:t>Tipos de GFIP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4000" dirty="0" smtClean="0">
                <a:solidFill>
                  <a:srgbClr val="FFFF00"/>
                </a:solidFill>
              </a:rPr>
              <a:t>Inicial</a:t>
            </a:r>
          </a:p>
          <a:p>
            <a:r>
              <a:rPr lang="pt-BR" sz="4000" dirty="0" smtClean="0">
                <a:solidFill>
                  <a:srgbClr val="FFFF00"/>
                </a:solidFill>
              </a:rPr>
              <a:t>Retificadora</a:t>
            </a:r>
          </a:p>
          <a:p>
            <a:r>
              <a:rPr lang="pt-BR" sz="4000" dirty="0" smtClean="0">
                <a:solidFill>
                  <a:srgbClr val="FFFF00"/>
                </a:solidFill>
              </a:rPr>
              <a:t>Sem movimento (com indicativo de ausência de fato gerador)</a:t>
            </a:r>
          </a:p>
          <a:p>
            <a:r>
              <a:rPr lang="pt-BR" sz="4000" dirty="0" smtClean="0">
                <a:solidFill>
                  <a:srgbClr val="FFFF00"/>
                </a:solidFill>
              </a:rPr>
              <a:t>Pedido de exclusão</a:t>
            </a:r>
            <a:r>
              <a:rPr lang="pt-BR" dirty="0" smtClean="0"/>
              <a:t>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300" dirty="0" smtClean="0"/>
              <a:t>CÓDIGO DE RECOLHIMENTO DE UMA GFIP</a:t>
            </a:r>
            <a:endParaRPr lang="pt-BR" sz="3300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928662" y="1784350"/>
          <a:ext cx="7758138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  <a:gridCol w="6615130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CÓD. RECOLHIMENTO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APLICAÇÃO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800" dirty="0" smtClean="0"/>
                        <a:t>115</a:t>
                      </a:r>
                      <a:endParaRPr lang="pt-B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000" dirty="0" smtClean="0"/>
                        <a:t>Recolhimento</a:t>
                      </a:r>
                      <a:r>
                        <a:rPr lang="pt-BR" sz="2000" baseline="0" dirty="0" smtClean="0"/>
                        <a:t> e ou declaração ao FGTS e a Previdência Social</a:t>
                      </a:r>
                      <a:endParaRPr lang="pt-B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800" dirty="0" smtClean="0"/>
                        <a:t>150</a:t>
                      </a:r>
                      <a:endParaRPr lang="pt-B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dirty="0" smtClean="0"/>
                        <a:t>Recolhimento</a:t>
                      </a:r>
                      <a:r>
                        <a:rPr lang="pt-BR" sz="2000" baseline="0" dirty="0" smtClean="0"/>
                        <a:t> e ou declaração ao FGTS e a Previdência Social de empresas prestadoras de serviços, trabalho temporário e cessão de mão de obra construção civil de empreitada parcial</a:t>
                      </a:r>
                      <a:endParaRPr lang="pt-BR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800" dirty="0" smtClean="0"/>
                        <a:t>155</a:t>
                      </a:r>
                      <a:endParaRPr lang="pt-B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dirty="0" smtClean="0"/>
                        <a:t>Recolhimento</a:t>
                      </a:r>
                      <a:r>
                        <a:rPr lang="pt-BR" sz="2000" baseline="0" dirty="0" smtClean="0"/>
                        <a:t> e ou declaração ao FGTS e a Previdência Social de obra de construção civil – empreitada total ou mão de obra própria</a:t>
                      </a:r>
                      <a:endParaRPr lang="pt-B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800" dirty="0" smtClean="0"/>
                        <a:t>650</a:t>
                      </a:r>
                      <a:endParaRPr lang="pt-B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dirty="0" smtClean="0"/>
                        <a:t>Recolhimento</a:t>
                      </a:r>
                      <a:r>
                        <a:rPr lang="pt-BR" sz="2000" baseline="0" dirty="0" smtClean="0"/>
                        <a:t> e ou declaração ao FGTS e a Previdência Social de reclamatória trabalhista com reconhecimento de vínculo</a:t>
                      </a:r>
                      <a:endParaRPr lang="pt-BR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2800" dirty="0" smtClean="0"/>
                        <a:t>660</a:t>
                      </a:r>
                      <a:endParaRPr lang="pt-B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000" dirty="0" smtClean="0"/>
                        <a:t>Reclamatória trabalhista de</a:t>
                      </a:r>
                      <a:r>
                        <a:rPr lang="pt-BR" sz="2000" baseline="0" dirty="0" smtClean="0"/>
                        <a:t> acordo ou dissídio coletivo, </a:t>
                      </a:r>
                      <a:r>
                        <a:rPr lang="pt-BR" sz="2000" baseline="0" smtClean="0"/>
                        <a:t>dentre outros</a:t>
                      </a:r>
                      <a:endParaRPr lang="pt-BR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7224" y="571480"/>
            <a:ext cx="7772400" cy="914400"/>
          </a:xfrm>
        </p:spPr>
        <p:txBody>
          <a:bodyPr/>
          <a:lstStyle/>
          <a:p>
            <a:r>
              <a:rPr lang="pt-BR" dirty="0" smtClean="0"/>
              <a:t>GFIP SEM MOVIMENTO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28592" y="2643182"/>
          <a:ext cx="8501128" cy="2750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12"/>
                <a:gridCol w="982270"/>
                <a:gridCol w="1089432"/>
                <a:gridCol w="1035850"/>
                <a:gridCol w="1062641"/>
                <a:gridCol w="1062641"/>
                <a:gridCol w="1062641"/>
                <a:gridCol w="1062641"/>
              </a:tblGrid>
              <a:tr h="892975"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COMPETÊNCIA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JAN/08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FEF/08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MAR/08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ABR/08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MAI/08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JUN/08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JUL/08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64413"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Arial" pitchFamily="34" charset="0"/>
                          <a:cs typeface="Arial" pitchFamily="34" charset="0"/>
                        </a:rPr>
                        <a:t>OCORRENCIA FATO GERADOR</a:t>
                      </a:r>
                      <a:endParaRPr lang="pt-BR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NÃO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NÃO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mtClean="0">
                          <a:latin typeface="Arial" pitchFamily="34" charset="0"/>
                          <a:cs typeface="Arial" pitchFamily="34" charset="0"/>
                        </a:rPr>
                        <a:t>SIM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NÃO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NÃO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NÃO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NÃO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92975"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TIPO DE GFIP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S/MOV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S/MOV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COM</a:t>
                      </a:r>
                      <a:r>
                        <a:rPr lang="pt-BR" baseline="0" dirty="0" smtClean="0">
                          <a:latin typeface="Arial" pitchFamily="34" charset="0"/>
                          <a:cs typeface="Arial" pitchFamily="34" charset="0"/>
                        </a:rPr>
                        <a:t> MOV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S/MOV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S/MOV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S/MOV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S/MOV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DISPOSIÇÃO APÓS TRANSMISSÃO</a:t>
            </a:r>
            <a:endParaRPr lang="pt-BR" dirty="0"/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idx="1"/>
          </p:nvPr>
        </p:nvGraphicFramePr>
        <p:xfrm>
          <a:off x="142844" y="1210002"/>
          <a:ext cx="8929717" cy="5647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1270"/>
                <a:gridCol w="836508"/>
                <a:gridCol w="752858"/>
                <a:gridCol w="1756666"/>
                <a:gridCol w="1171111"/>
                <a:gridCol w="1171111"/>
                <a:gridCol w="1150193"/>
              </a:tblGrid>
              <a:tr h="510549">
                <a:tc>
                  <a:txBody>
                    <a:bodyPr/>
                    <a:lstStyle/>
                    <a:p>
                      <a:r>
                        <a:rPr kumimoji="0" lang="pt-BR" sz="13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Nº DE CONTR DA GFIP </a:t>
                      </a:r>
                      <a:endParaRPr lang="pt-BR" sz="1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FPAS</a:t>
                      </a:r>
                      <a:endParaRPr lang="pt-B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COD.</a:t>
                      </a:r>
                      <a:r>
                        <a:rPr lang="pt-BR" sz="1400" baseline="0" dirty="0" smtClean="0"/>
                        <a:t> REC</a:t>
                      </a:r>
                      <a:endParaRPr lang="pt-B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NRA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ENVIO</a:t>
                      </a:r>
                      <a:endParaRPr lang="pt-B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EXPORT</a:t>
                      </a:r>
                      <a:endParaRPr lang="pt-B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ESTATUS</a:t>
                      </a:r>
                      <a:endParaRPr lang="pt-BR" sz="1400" dirty="0"/>
                    </a:p>
                  </a:txBody>
                  <a:tcPr/>
                </a:tc>
              </a:tr>
              <a:tr h="356476">
                <a:tc>
                  <a:txBody>
                    <a:bodyPr/>
                    <a:lstStyle/>
                    <a:p>
                      <a:r>
                        <a:rPr kumimoji="0" lang="pt-BR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FOdb3kEcdA50000-8</a:t>
                      </a:r>
                      <a:r>
                        <a:rPr kumimoji="0" lang="pt-B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pt-BR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566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115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KviK2zKni8U0000-8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20/11/08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------ 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 EXPORTADA – SUBSTITUÍDA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564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u="sng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3"/>
                        </a:rPr>
                        <a:t>Nd3iVZy6z3j0000-3</a:t>
                      </a: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566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115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GloKXCIuovB0000-7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20/11/08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22/11/08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 EXPORTADA – SUBSTITUÍDA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564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u="sng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4"/>
                        </a:rPr>
                        <a:t>Nd3iVZy6z3j0000-3</a:t>
                      </a: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566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HAOenZcBhDP0000-0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05/12/08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29/12/08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 EXPORTADA – SUBSTITUÍDA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6043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u="sng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5"/>
                        </a:rPr>
                        <a:t>HW8P2vpAy8L0000-0</a:t>
                      </a: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CV5gLeu3Opw0000-0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12/01/09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------ 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 – SUBSTITUÍDA NÃO EXPORTADA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6043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u="sng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6"/>
                        </a:rPr>
                        <a:t>NbviiBwL14b0000-4</a:t>
                      </a: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KVP8IvEA0tl0000-1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14/01/09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------ 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 – SUBSTITUÍDA NÃO EXPORTADA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564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u="sng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7"/>
                        </a:rPr>
                        <a:t>Id5KDhVjRei0000-0</a:t>
                      </a:r>
                      <a:r>
                        <a:rPr lang="pt-BR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EEWk1Amk0f50000-1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21/01/09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29/01/09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 EXPORTADA – SUBSTITUÍDA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564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3"/>
                        </a:rPr>
                        <a:t>Nd3iVZy6z3j0000-3</a:t>
                      </a: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AkkyS3V06450000-1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28/01/09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02/02/09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 EXPORTADA – SUBSTITUÍDA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564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4"/>
                        </a:rPr>
                        <a:t>Nd3iVZy6z3j0000-3</a:t>
                      </a: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Jcj0EETJ0T00000-8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03/02/09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08/02/09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 EXPORTADA – SUBSTITUÍDA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564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5"/>
                        </a:rPr>
                        <a:t>HW8P2vpAy8L0000-0</a:t>
                      </a: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F5BCfYf0VYK0000-0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17/02/09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20/02/09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 EXPORTADA – SUBSTITUÍDA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564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6"/>
                        </a:rPr>
                        <a:t>NbviiBwL14b0000-4</a:t>
                      </a: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P3t8aQzD0hr0000-4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20/05/09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22/05/09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 EXPORTADA – SUBSTITUÍDA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564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7"/>
                        </a:rPr>
                        <a:t>Id5KDhVjRei0000-0</a:t>
                      </a: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PSYOTEcala20000-3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27/08/09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02/09/09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 EXPORTADA – SUBSTITUÍDA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564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8"/>
                        </a:rPr>
                        <a:t>LOiN9PZ9FFz0000-1</a:t>
                      </a: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DSbIxvaJYn60000-5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18/09/09</a:t>
                      </a:r>
                      <a:endParaRPr lang="pt-BR" sz="12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26/09/09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 EXPORTADA – SUBSTITUÍDA</a:t>
                      </a:r>
                      <a:endParaRPr lang="pt-BR" sz="110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564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000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  <a:hlinkClick r:id="rId9"/>
                        </a:rPr>
                        <a:t>C4bYTjdgf990000-2</a:t>
                      </a:r>
                      <a:r>
                        <a:rPr lang="pt-BR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515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115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P2drKZDKzw10000-4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17/11/09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23/11/09</a:t>
                      </a:r>
                      <a:endParaRPr lang="pt-BR" sz="12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 EXPORTADA </a:t>
                      </a:r>
                      <a:endParaRPr lang="pt-BR" sz="1100" dirty="0"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71472" y="285728"/>
            <a:ext cx="8286808" cy="6215106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dirty="0" smtClean="0">
                <a:solidFill>
                  <a:srgbClr val="FFFF00"/>
                </a:solidFill>
              </a:rPr>
              <a:t>CNAE preponderante</a:t>
            </a:r>
          </a:p>
          <a:p>
            <a:pPr algn="just">
              <a:buNone/>
            </a:pPr>
            <a:r>
              <a:rPr lang="pt-BR" dirty="0" smtClean="0">
                <a:solidFill>
                  <a:srgbClr val="FFFF00"/>
                </a:solidFill>
              </a:rPr>
              <a:t>É o código referente à atividade econômica preponderante da empresa, estabelecida conforme a Instrução Normativa que dispõe sobre normas gerais de tributação previdenciária e de arrecadação das contribuições sociais administradas pela RFB – Secretaria da Receita Federal do Brasil.</a:t>
            </a:r>
          </a:p>
          <a:p>
            <a:pPr algn="just">
              <a:buNone/>
            </a:pPr>
            <a:r>
              <a:rPr lang="pt-BR" dirty="0" smtClean="0">
                <a:solidFill>
                  <a:srgbClr val="FFFF00"/>
                </a:solidFill>
              </a:rPr>
              <a:t>O código CNAE Preponderante é o que determina o enquadramento no grau de risco da empresa, previsto no Anexo V do Regulamento da Previdência Social – RPS, dando origem à alíquota RAT, que deverá ser utilizada em todos os estabelecimentos.</a:t>
            </a:r>
          </a:p>
          <a:p>
            <a:pPr algn="just"/>
            <a:endParaRPr lang="pt-BR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285728"/>
            <a:ext cx="8258204" cy="6357982"/>
          </a:xfrm>
        </p:spPr>
        <p:txBody>
          <a:bodyPr>
            <a:normAutofit fontScale="92500"/>
          </a:bodyPr>
          <a:lstStyle/>
          <a:p>
            <a:pPr algn="just"/>
            <a:r>
              <a:rPr lang="pt-BR" dirty="0" smtClean="0">
                <a:solidFill>
                  <a:srgbClr val="FFFF00"/>
                </a:solidFill>
              </a:rPr>
              <a:t>Fator Acidentário de Prevenção (FAP)</a:t>
            </a:r>
          </a:p>
          <a:p>
            <a:pPr algn="just"/>
            <a:r>
              <a:rPr lang="pt-BR" dirty="0" smtClean="0">
                <a:solidFill>
                  <a:srgbClr val="FFFF00"/>
                </a:solidFill>
              </a:rPr>
              <a:t>FAP – Fator Acidentário de Prevenção, conforme desempenho da empresa, dentro da respectiva atividade, apurado segundo as orientações estabelecidas no Decreto nº 6.042, de 12/02/2007.</a:t>
            </a:r>
          </a:p>
          <a:p>
            <a:pPr algn="just"/>
            <a:r>
              <a:rPr lang="pt-BR" dirty="0" smtClean="0">
                <a:solidFill>
                  <a:srgbClr val="FFFF00"/>
                </a:solidFill>
              </a:rPr>
              <a:t>O FAP é um multiplicador variável num intervalo de 0,50 a 2,00, a ser aplicado sobre a alíquota RAT, com a finalidade de reduzi-la em até 50% ou aumentá-la em até 100%.</a:t>
            </a:r>
          </a:p>
          <a:p>
            <a:pPr algn="just"/>
            <a:r>
              <a:rPr lang="pt-BR" dirty="0" smtClean="0">
                <a:solidFill>
                  <a:srgbClr val="FFFF00"/>
                </a:solidFill>
              </a:rPr>
              <a:t>O FAP por empresa será disponibilizado pelo Ministério da Previdência Social em Diário Oficial da União e na </a:t>
            </a:r>
            <a:r>
              <a:rPr lang="pt-BR" i="1" dirty="0" smtClean="0">
                <a:solidFill>
                  <a:srgbClr val="FFFF00"/>
                </a:solidFill>
              </a:rPr>
              <a:t>Internet</a:t>
            </a:r>
            <a:r>
              <a:rPr lang="pt-BR" dirty="0" smtClean="0">
                <a:solidFill>
                  <a:srgbClr val="FFFF00"/>
                </a:solidFill>
              </a:rPr>
              <a:t>, com as informações que possibilitem a empresa verificar a correção dos dados utilizados na apuração do seu desempenho.</a:t>
            </a:r>
          </a:p>
          <a:p>
            <a:pPr algn="just"/>
            <a:endParaRPr lang="pt-BR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42910" y="714356"/>
            <a:ext cx="8043890" cy="5214974"/>
          </a:xfrm>
        </p:spPr>
        <p:txBody>
          <a:bodyPr>
            <a:normAutofit/>
          </a:bodyPr>
          <a:lstStyle/>
          <a:p>
            <a:r>
              <a:rPr lang="pt-BR" sz="3600" dirty="0" smtClean="0">
                <a:solidFill>
                  <a:srgbClr val="FFFF00"/>
                </a:solidFill>
              </a:rPr>
              <a:t>Risco de Acidentário Trabalho (RAT)</a:t>
            </a:r>
          </a:p>
          <a:p>
            <a:pPr>
              <a:buNone/>
            </a:pPr>
            <a:r>
              <a:rPr lang="pt-BR" sz="3600" dirty="0" smtClean="0">
                <a:solidFill>
                  <a:srgbClr val="FFFF00"/>
                </a:solidFill>
              </a:rPr>
              <a:t>O cálculo da contribuição destinada ao financiamento dos benefícios concedidos em razão do grau de incidência de incapacidade </a:t>
            </a:r>
            <a:r>
              <a:rPr lang="pt-BR" sz="3600" dirty="0" err="1" smtClean="0">
                <a:solidFill>
                  <a:srgbClr val="FFFF00"/>
                </a:solidFill>
              </a:rPr>
              <a:t>laborativa</a:t>
            </a:r>
            <a:r>
              <a:rPr lang="pt-BR" sz="3600" dirty="0" smtClean="0">
                <a:solidFill>
                  <a:srgbClr val="FFFF00"/>
                </a:solidFill>
              </a:rPr>
              <a:t> decorrente dos riscos ambientais do trabalho – RAT.</a:t>
            </a:r>
          </a:p>
          <a:p>
            <a:r>
              <a:rPr lang="pt-BR" sz="3600" dirty="0" smtClean="0">
                <a:solidFill>
                  <a:srgbClr val="FFFF00"/>
                </a:solidFill>
              </a:rPr>
              <a:t> Alíquotas de 1,0%, 2,0% ou 3,0%</a:t>
            </a:r>
          </a:p>
          <a:p>
            <a:endParaRPr lang="pt-BR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pt-BR" dirty="0" smtClean="0"/>
              <a:t>Fonte de pesquisa:</a:t>
            </a:r>
          </a:p>
          <a:p>
            <a:pPr algn="ctr"/>
            <a:endParaRPr lang="pt-BR" dirty="0" smtClean="0"/>
          </a:p>
          <a:p>
            <a:pPr algn="ctr"/>
            <a:endParaRPr lang="pt-BR" dirty="0" smtClean="0"/>
          </a:p>
          <a:p>
            <a:pPr algn="ctr">
              <a:buNone/>
            </a:pPr>
            <a:r>
              <a:rPr lang="pt-BR" dirty="0" smtClean="0"/>
              <a:t>www.receita.fazenda.gov.br</a:t>
            </a: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914400" y="357166"/>
            <a:ext cx="7772400" cy="5998394"/>
          </a:xfrm>
        </p:spPr>
        <p:txBody>
          <a:bodyPr>
            <a:normAutofit fontScale="92500"/>
          </a:bodyPr>
          <a:lstStyle/>
          <a:p>
            <a:pPr algn="just"/>
            <a:r>
              <a:rPr lang="pt-BR" sz="3100" dirty="0" smtClean="0">
                <a:solidFill>
                  <a:srgbClr val="FFFF00"/>
                </a:solidFill>
              </a:rPr>
              <a:t>A lei nº 9.528/97 introduziu a obrigatoriedade de apresentação da </a:t>
            </a:r>
            <a:r>
              <a:rPr lang="pt-BR" sz="3100" b="1" dirty="0" smtClean="0">
                <a:solidFill>
                  <a:srgbClr val="FFFF00"/>
                </a:solidFill>
              </a:rPr>
              <a:t>Guia de Recolhimento do Fundo de Garantia por Tempo de Serviço e Informações à Previdência Social - GFIP</a:t>
            </a:r>
            <a:r>
              <a:rPr lang="pt-BR" sz="3100" dirty="0" smtClean="0">
                <a:solidFill>
                  <a:srgbClr val="FFFF00"/>
                </a:solidFill>
              </a:rPr>
              <a:t>. </a:t>
            </a:r>
          </a:p>
          <a:p>
            <a:pPr algn="just"/>
            <a:r>
              <a:rPr lang="pt-BR" sz="3100" dirty="0" smtClean="0">
                <a:solidFill>
                  <a:srgbClr val="FFFF00"/>
                </a:solidFill>
              </a:rPr>
              <a:t>Desde a competência janeiro de 1999, todas as pessoas físicas ou jurídicas sujeitas ao recolhimento do FGTS, conforme estabelece a lei nº 8.036/90 e legislação posterior, bem como às contribuições e/ou informações à Previdência Social, conforme disposto nas leis nº 8.212/91 e 8.213/91 e legislação posterior, estão obrigadas ao cumprimento desta obrigação</a:t>
            </a:r>
            <a:r>
              <a:rPr lang="pt-BR" dirty="0" smtClean="0"/>
              <a:t>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dirty="0" smtClean="0"/>
              <a:t>Qual a Finalidade da GFIP?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85786" y="1285860"/>
            <a:ext cx="7772400" cy="4572000"/>
          </a:xfrm>
        </p:spPr>
        <p:txBody>
          <a:bodyPr>
            <a:noAutofit/>
          </a:bodyPr>
          <a:lstStyle/>
          <a:p>
            <a:pPr algn="just"/>
            <a:r>
              <a:rPr lang="pt-BR" sz="2400" dirty="0" smtClean="0">
                <a:solidFill>
                  <a:srgbClr val="FFFF00"/>
                </a:solidFill>
              </a:rPr>
              <a:t>PARA A RFB: Informar os fatos geradores de contribuições previdenciárias, compreendendo as remunerações de trabalhadores (empregado, avulso e contribuinte individual), comercialização da produção, pagamentos efetuados a cooperativas de trabalho, receitas de eventos desportivos e patrocínios, além de outras informações.</a:t>
            </a:r>
          </a:p>
          <a:p>
            <a:pPr algn="just"/>
            <a:r>
              <a:rPr lang="pt-BR" sz="2400" dirty="0" smtClean="0">
                <a:solidFill>
                  <a:srgbClr val="FFFF00"/>
                </a:solidFill>
              </a:rPr>
              <a:t>PARA A PREVIDÊCIA: A GFIP contém informações indispensáveis para o reconhecimento dos direitos previdenciários dos segurados abrangidos pelo Regime Geral da Previdência Social. Os dados coletados alimentam CNIS, que serve de base para o reconhecimento de direitos e concessão de benefícios previdenciários.</a:t>
            </a:r>
            <a:endParaRPr lang="pt-BR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914400" y="428604"/>
            <a:ext cx="7772400" cy="5926956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sz="3600" dirty="0" smtClean="0">
                <a:solidFill>
                  <a:srgbClr val="FFFF00"/>
                </a:solidFill>
              </a:rPr>
              <a:t>A GFIP deverá ser entregue/recolhida até o dia 7 do mês seguinte àquele em que a remuneração foi paga, creditada ou se tornou devida ao trabalhador e/ou tenha ocorrido outro fato gerador de contribuição à Previdência Social. Caso não haja expediente bancário no dia 7, a entrega deverá ser antecipada para o dia de expediente bancário imediatamente anterior.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772400" cy="702358"/>
          </a:xfrm>
        </p:spPr>
        <p:txBody>
          <a:bodyPr/>
          <a:lstStyle/>
          <a:p>
            <a:r>
              <a:rPr lang="pt-BR" dirty="0" smtClean="0"/>
              <a:t>Como é composta a GFIP?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42910" y="1142984"/>
            <a:ext cx="8143932" cy="5429288"/>
          </a:xfrm>
        </p:spPr>
        <p:txBody>
          <a:bodyPr>
            <a:noAutofit/>
          </a:bodyPr>
          <a:lstStyle/>
          <a:p>
            <a:r>
              <a:rPr lang="pt-BR" sz="2300" dirty="0" smtClean="0">
                <a:solidFill>
                  <a:srgbClr val="FFFF00"/>
                </a:solidFill>
              </a:rPr>
              <a:t>Protocolo de Envio de Arquivos, emitido pelo Conectividade Social</a:t>
            </a:r>
          </a:p>
          <a:p>
            <a:r>
              <a:rPr lang="pt-BR" sz="2300" dirty="0" smtClean="0">
                <a:solidFill>
                  <a:srgbClr val="FFFF00"/>
                </a:solidFill>
              </a:rPr>
              <a:t>Comprovante de Declaração à Previdência</a:t>
            </a:r>
          </a:p>
          <a:p>
            <a:r>
              <a:rPr lang="pt-BR" sz="2300" dirty="0" smtClean="0">
                <a:solidFill>
                  <a:srgbClr val="FFFF00"/>
                </a:solidFill>
              </a:rPr>
              <a:t>Relação dos Trabalhadores Constantes do Arquivo SEFIP – RE</a:t>
            </a:r>
          </a:p>
          <a:p>
            <a:pPr>
              <a:buNone/>
            </a:pPr>
            <a:r>
              <a:rPr lang="pt-BR" sz="2300" b="1" i="1" dirty="0" smtClean="0">
                <a:solidFill>
                  <a:srgbClr val="FF0000"/>
                </a:solidFill>
              </a:rPr>
              <a:t>Além dos referidos documentos, existem outros específicos a determinados tipos de GFIP:</a:t>
            </a:r>
          </a:p>
          <a:p>
            <a:r>
              <a:rPr lang="pt-BR" sz="2300" dirty="0" smtClean="0">
                <a:solidFill>
                  <a:srgbClr val="FFFF00"/>
                </a:solidFill>
              </a:rPr>
              <a:t>GFIP por tomador</a:t>
            </a:r>
          </a:p>
          <a:p>
            <a:r>
              <a:rPr lang="pt-BR" sz="2300" dirty="0" smtClean="0">
                <a:solidFill>
                  <a:srgbClr val="FFFF00"/>
                </a:solidFill>
              </a:rPr>
              <a:t>Relação de Tomadores/Obras - RET</a:t>
            </a:r>
          </a:p>
          <a:p>
            <a:r>
              <a:rPr lang="pt-BR" sz="2300" dirty="0" smtClean="0">
                <a:solidFill>
                  <a:srgbClr val="FFFF00"/>
                </a:solidFill>
              </a:rPr>
              <a:t>GFIP com centralização dos recolhimentos para o FGTS</a:t>
            </a:r>
          </a:p>
          <a:p>
            <a:r>
              <a:rPr lang="pt-BR" sz="2300" dirty="0" smtClean="0">
                <a:solidFill>
                  <a:srgbClr val="FFFF00"/>
                </a:solidFill>
              </a:rPr>
              <a:t>Relação de Estabelecimentos Centralizados - REC</a:t>
            </a:r>
          </a:p>
          <a:p>
            <a:r>
              <a:rPr lang="pt-BR" sz="2300" dirty="0" smtClean="0">
                <a:solidFill>
                  <a:srgbClr val="FFFF00"/>
                </a:solidFill>
              </a:rPr>
              <a:t>GFIP com pedido de exclusão de informações anteriores</a:t>
            </a:r>
          </a:p>
          <a:p>
            <a:r>
              <a:rPr lang="pt-BR" sz="2300" dirty="0" smtClean="0">
                <a:solidFill>
                  <a:srgbClr val="FFFF00"/>
                </a:solidFill>
              </a:rPr>
              <a:t>Comprovante/Protocolo de Solicitação de Exclusão.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dirty="0" smtClean="0"/>
              <a:t>Como é feito o recolhimento do FGTS?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>
                <a:solidFill>
                  <a:srgbClr val="FFFF00"/>
                </a:solidFill>
              </a:rPr>
              <a:t>A GFIP é uma guia na qual são prestadas informações para o FGTS, para a Previdência Social e para a Receita Federal do Brasil. O recolhimento ao FGTS é feito por meio da GRF – Guia de Recolhimento do FGTS, e o recolhimento à Receita Federal do Brasil é feito por meio da GPS – Guia da Previdência Social.</a:t>
            </a:r>
          </a:p>
          <a:p>
            <a:r>
              <a:rPr lang="pt-BR" dirty="0" smtClean="0">
                <a:solidFill>
                  <a:srgbClr val="FFFF00"/>
                </a:solidFill>
              </a:rPr>
              <a:t>Até a versão 7.0 do SEFIP, o documento de arrecadação do FGTS era denominado GFIP.</a:t>
            </a:r>
            <a:endParaRPr lang="pt-BR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dirty="0" smtClean="0"/>
              <a:t>Está obrigado a enviar a GFIP?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0034" y="1285860"/>
            <a:ext cx="8643966" cy="4572000"/>
          </a:xfrm>
        </p:spPr>
        <p:txBody>
          <a:bodyPr>
            <a:noAutofit/>
          </a:bodyPr>
          <a:lstStyle/>
          <a:p>
            <a:r>
              <a:rPr lang="pt-BR" sz="2700" dirty="0" smtClean="0">
                <a:solidFill>
                  <a:srgbClr val="FFFF00"/>
                </a:solidFill>
              </a:rPr>
              <a:t>Devem enviar a GFIP as pessoas físicas ou jurídicas e os contribuintes equiparados a empresa sujeitos ao recolhimento do FGTS bem como à prestação de informações à Previdência Social e à RFB.</a:t>
            </a:r>
          </a:p>
          <a:p>
            <a:endParaRPr lang="pt-BR" sz="27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pt-BR" sz="2700" b="1" i="1" dirty="0" smtClean="0">
                <a:solidFill>
                  <a:srgbClr val="FF0000"/>
                </a:solidFill>
              </a:rPr>
              <a:t>É  facultado ao empregador doméstico depositar o FGTS para o seu empregado. No entanto, ao decidir fazê-lo, não poderá interromper o recolhimento, salvo se houver rescisão contratual.</a:t>
            </a:r>
          </a:p>
          <a:p>
            <a:pPr>
              <a:buNone/>
            </a:pPr>
            <a:r>
              <a:rPr lang="pt-BR" sz="2700" b="1" i="1" dirty="0" smtClean="0">
                <a:solidFill>
                  <a:srgbClr val="FF0000"/>
                </a:solidFill>
              </a:rPr>
              <a:t>Caso não haja o recolhimento para o FGTS, o empregador doméstico fica dispensado da entrega da GFIP.</a:t>
            </a:r>
            <a:endParaRPr lang="pt-BR" sz="27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envio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14348" y="1214422"/>
            <a:ext cx="8072494" cy="5141138"/>
          </a:xfrm>
        </p:spPr>
        <p:txBody>
          <a:bodyPr>
            <a:noAutofit/>
          </a:bodyPr>
          <a:lstStyle/>
          <a:p>
            <a:r>
              <a:rPr lang="pt-BR" sz="2900" dirty="0" smtClean="0">
                <a:solidFill>
                  <a:srgbClr val="FFFF00"/>
                </a:solidFill>
              </a:rPr>
              <a:t> A GFIP deve ser enviada mensalmente até o dia sete do mês seguinte àquele em que a remuneração foi paga, creditada ou se tornou devida ao trabalhador e/ou tenha ocorrido outro fato gerador de contribuição ou informação à RFB e à Previdência Social.</a:t>
            </a:r>
          </a:p>
          <a:p>
            <a:r>
              <a:rPr lang="pt-BR" sz="2900" dirty="0" smtClean="0">
                <a:solidFill>
                  <a:srgbClr val="FFFF00"/>
                </a:solidFill>
              </a:rPr>
              <a:t>Caso não haja expediente bancário, o envio deve ser antecipado para o dia de expediente bancário imediatamente anterior.</a:t>
            </a:r>
          </a:p>
          <a:p>
            <a:r>
              <a:rPr lang="pt-BR" sz="2900" dirty="0" smtClean="0">
                <a:solidFill>
                  <a:srgbClr val="FFFF00"/>
                </a:solidFill>
              </a:rPr>
              <a:t>A GFIP da competência 13 deve ser enviada até o dia 31 de janeiro do ano seguinte ao da referida competência. </a:t>
            </a:r>
            <a:endParaRPr lang="pt-BR" sz="29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ô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ô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ô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265</TotalTime>
  <Words>1807</Words>
  <Application>Microsoft Office PowerPoint</Application>
  <PresentationFormat>Apresentação na tela (4:3)</PresentationFormat>
  <Paragraphs>262</Paragraphs>
  <Slides>28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29" baseType="lpstr">
      <vt:lpstr>Metrô</vt:lpstr>
      <vt:lpstr>UNIVERSIDADE ESTADUL VALE DO ACARAÚ CURSO DE CIÊNCIAS CONTÁBEIS</vt:lpstr>
      <vt:lpstr>O que é GFIP?</vt:lpstr>
      <vt:lpstr>Slide 3</vt:lpstr>
      <vt:lpstr>Qual a Finalidade da GFIP?</vt:lpstr>
      <vt:lpstr>Slide 5</vt:lpstr>
      <vt:lpstr>Como é composta a GFIP?</vt:lpstr>
      <vt:lpstr>Como é feito o recolhimento do FGTS?</vt:lpstr>
      <vt:lpstr>Está obrigado a enviar a GFIP?</vt:lpstr>
      <vt:lpstr>O envio </vt:lpstr>
      <vt:lpstr>Como ocorre o envio?</vt:lpstr>
      <vt:lpstr>Slide 11</vt:lpstr>
      <vt:lpstr>GFIP sem movimento</vt:lpstr>
      <vt:lpstr>Comprovam a entrega da GFIP</vt:lpstr>
      <vt:lpstr>Mais de uma GFIP na mesma competência</vt:lpstr>
      <vt:lpstr>Chave de uma GFIP</vt:lpstr>
      <vt:lpstr>Slide 16</vt:lpstr>
      <vt:lpstr>Mais de uma GFIP na mesma competência, formação da CHAVE </vt:lpstr>
      <vt:lpstr>Mais de uma GFP com a mesma chave</vt:lpstr>
      <vt:lpstr>Mais de uma GFP com a mesma chave</vt:lpstr>
      <vt:lpstr>Mais de uma GFP com a mesma chave</vt:lpstr>
      <vt:lpstr>Tipos de GFIP</vt:lpstr>
      <vt:lpstr>CÓDIGO DE RECOLHIMENTO DE UMA GFIP</vt:lpstr>
      <vt:lpstr>GFIP SEM MOVIMENTO</vt:lpstr>
      <vt:lpstr>DISPOSIÇÃO APÓS TRANSMISSÃO</vt:lpstr>
      <vt:lpstr>Slide 25</vt:lpstr>
      <vt:lpstr>Slide 26</vt:lpstr>
      <vt:lpstr>Slide 27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UNIVERSIDADE ESTADUL VALE DO ACARAÚ CURSO DE CIÊNCIAS CONTÁBEIS</dc:title>
  <dc:creator>paulo</dc:creator>
  <cp:lastModifiedBy>paulo</cp:lastModifiedBy>
  <cp:revision>50</cp:revision>
  <dcterms:created xsi:type="dcterms:W3CDTF">2011-03-13T15:59:59Z</dcterms:created>
  <dcterms:modified xsi:type="dcterms:W3CDTF">2011-09-15T10:44:05Z</dcterms:modified>
</cp:coreProperties>
</file>